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761163" cy="99425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F9FF"/>
    <a:srgbClr val="DDF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밝은 스타일 3 - 강조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밝은 스타일 3 - 강조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13" d="100"/>
          <a:sy n="113" d="100"/>
        </p:scale>
        <p:origin x="-2316" y="-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942480-4943-4FCC-BC06-FD18C2E8EEF8}" type="datetimeFigureOut">
              <a:rPr lang="ko-KR" altLang="en-US" smtClean="0"/>
              <a:pPr/>
              <a:t>2015-10-22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8EF42-AC15-4C48-9CCB-9F9924498F9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038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8EF42-AC15-4C48-9CCB-9F9924498F9A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88EF42-AC15-4C48-9CCB-9F9924498F9A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0C11-0FA7-4786-BF5D-BC86BCA93247}" type="datetimeFigureOut">
              <a:rPr lang="ko-KR" altLang="en-US" smtClean="0"/>
              <a:pPr/>
              <a:t>2015-10-22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0216-1F8B-4AA6-B7A5-107E4F183D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0C11-0FA7-4786-BF5D-BC86BCA93247}" type="datetimeFigureOut">
              <a:rPr lang="ko-KR" altLang="en-US" smtClean="0"/>
              <a:pPr/>
              <a:t>2015-10-22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0216-1F8B-4AA6-B7A5-107E4F183D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0C11-0FA7-4786-BF5D-BC86BCA93247}" type="datetimeFigureOut">
              <a:rPr lang="ko-KR" altLang="en-US" smtClean="0"/>
              <a:pPr/>
              <a:t>2015-10-22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0216-1F8B-4AA6-B7A5-107E4F183D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0C11-0FA7-4786-BF5D-BC86BCA93247}" type="datetimeFigureOut">
              <a:rPr lang="ko-KR" altLang="en-US" smtClean="0"/>
              <a:pPr/>
              <a:t>2015-10-22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0216-1F8B-4AA6-B7A5-107E4F183D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0C11-0FA7-4786-BF5D-BC86BCA93247}" type="datetimeFigureOut">
              <a:rPr lang="ko-KR" altLang="en-US" smtClean="0"/>
              <a:pPr/>
              <a:t>2015-10-22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0216-1F8B-4AA6-B7A5-107E4F183D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0C11-0FA7-4786-BF5D-BC86BCA93247}" type="datetimeFigureOut">
              <a:rPr lang="ko-KR" altLang="en-US" smtClean="0"/>
              <a:pPr/>
              <a:t>2015-10-22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0216-1F8B-4AA6-B7A5-107E4F183D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0C11-0FA7-4786-BF5D-BC86BCA93247}" type="datetimeFigureOut">
              <a:rPr lang="ko-KR" altLang="en-US" smtClean="0"/>
              <a:pPr/>
              <a:t>2015-10-22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0216-1F8B-4AA6-B7A5-107E4F183D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0C11-0FA7-4786-BF5D-BC86BCA93247}" type="datetimeFigureOut">
              <a:rPr lang="ko-KR" altLang="en-US" smtClean="0"/>
              <a:pPr/>
              <a:t>2015-10-22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0216-1F8B-4AA6-B7A5-107E4F183D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0C11-0FA7-4786-BF5D-BC86BCA93247}" type="datetimeFigureOut">
              <a:rPr lang="ko-KR" altLang="en-US" smtClean="0"/>
              <a:pPr/>
              <a:t>2015-10-22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0216-1F8B-4AA6-B7A5-107E4F183D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0C11-0FA7-4786-BF5D-BC86BCA93247}" type="datetimeFigureOut">
              <a:rPr lang="ko-KR" altLang="en-US" smtClean="0"/>
              <a:pPr/>
              <a:t>2015-10-22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0216-1F8B-4AA6-B7A5-107E4F183D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0C11-0FA7-4786-BF5D-BC86BCA93247}" type="datetimeFigureOut">
              <a:rPr lang="ko-KR" altLang="en-US" smtClean="0"/>
              <a:pPr/>
              <a:t>2015-10-22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0216-1F8B-4AA6-B7A5-107E4F183D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980C11-0FA7-4786-BF5D-BC86BCA93247}" type="datetimeFigureOut">
              <a:rPr lang="ko-KR" altLang="en-US" smtClean="0"/>
              <a:pPr/>
              <a:t>2015-10-22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00216-1F8B-4AA6-B7A5-107E4F183D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  <a:alpha val="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980C11-0FA7-4786-BF5D-BC86BCA93247}" type="datetimeFigureOut">
              <a:rPr lang="ko-KR" altLang="en-US" smtClean="0"/>
              <a:pPr/>
              <a:t>2015-10-22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00216-1F8B-4AA6-B7A5-107E4F183D5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hyperlink" Target="http://www.hotelgeumosa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톤다운마크001 copy.jpg"/>
          <p:cNvPicPr>
            <a:picLocks noChangeAspect="1"/>
          </p:cNvPicPr>
          <p:nvPr/>
        </p:nvPicPr>
        <p:blipFill>
          <a:blip r:embed="rId3" cstate="print">
            <a:lum bright="-2000"/>
          </a:blip>
          <a:srcRect/>
          <a:stretch>
            <a:fillRect/>
          </a:stretch>
        </p:blipFill>
        <p:spPr>
          <a:xfrm>
            <a:off x="2483768" y="1268760"/>
            <a:ext cx="3816424" cy="3816424"/>
          </a:xfrm>
          <a:prstGeom prst="ellipse">
            <a:avLst/>
          </a:prstGeom>
          <a:ln w="63500" cap="rnd">
            <a:noFill/>
          </a:ln>
          <a:effectLst/>
        </p:spPr>
      </p:pic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128703"/>
              </p:ext>
            </p:extLst>
          </p:nvPr>
        </p:nvGraphicFramePr>
        <p:xfrm>
          <a:off x="-22861" y="1598068"/>
          <a:ext cx="4860032" cy="5291987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850445"/>
                <a:gridCol w="2952328"/>
                <a:gridCol w="1057259"/>
              </a:tblGrid>
              <a:tr h="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08:00-09:00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000" kern="100" dirty="0">
                          <a:latin typeface="HY강M" pitchFamily="18" charset="-127"/>
                          <a:ea typeface="HY강M" pitchFamily="18" charset="-127"/>
                        </a:rPr>
                        <a:t>등록 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1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   사회</a:t>
                      </a:r>
                      <a:r>
                        <a:rPr lang="en-US" altLang="ko-KR" sz="1000" b="1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:</a:t>
                      </a:r>
                      <a:r>
                        <a:rPr lang="ko-KR" altLang="en-US" sz="1000" b="1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최세경</a:t>
                      </a:r>
                      <a:endParaRPr lang="en-US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</a:tr>
              <a:tr h="17206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09:00-09:10</a:t>
                      </a:r>
                      <a:endParaRPr lang="ko-KR" sz="1000" b="0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개회사</a:t>
                      </a:r>
                      <a:endParaRPr lang="ko-KR" sz="1000" b="0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          김문영</a:t>
                      </a:r>
                      <a:endParaRPr lang="en-US" sz="1000" b="0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</a:tr>
              <a:tr h="173117"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00" dirty="0" smtClean="0">
                          <a:latin typeface="HY강M" pitchFamily="18" charset="-127"/>
                          <a:ea typeface="HY강M" pitchFamily="18" charset="-127"/>
                        </a:rPr>
                        <a:t>                     Oral </a:t>
                      </a:r>
                      <a:r>
                        <a:rPr lang="en-US" sz="1000" b="1" kern="100" dirty="0">
                          <a:latin typeface="HY강M" pitchFamily="18" charset="-127"/>
                          <a:ea typeface="HY강M" pitchFamily="18" charset="-127"/>
                        </a:rPr>
                        <a:t>presentation </a:t>
                      </a:r>
                      <a:r>
                        <a:rPr lang="en-US" sz="1000" b="1" kern="100" dirty="0" smtClean="0">
                          <a:latin typeface="HY강M" pitchFamily="18" charset="-127"/>
                          <a:ea typeface="HY강M" pitchFamily="18" charset="-127"/>
                        </a:rPr>
                        <a:t>I</a:t>
                      </a: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1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김석영</a:t>
                      </a:r>
                      <a:r>
                        <a:rPr lang="en-US" altLang="ko-KR" sz="1000" b="1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,</a:t>
                      </a:r>
                      <a:r>
                        <a:rPr lang="ko-KR" altLang="en-US" sz="1000" b="1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원혜성</a:t>
                      </a:r>
                      <a:endParaRPr lang="en-US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</a:tr>
              <a:tr h="17311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09:10-10:20</a:t>
                      </a:r>
                      <a:endParaRPr lang="ko-KR" sz="1000" b="0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kern="100" dirty="0" smtClean="0">
                          <a:latin typeface="HY강M" pitchFamily="18" charset="-127"/>
                          <a:ea typeface="HY강M" pitchFamily="18" charset="-127"/>
                        </a:rPr>
                        <a:t>Oral presentation I</a:t>
                      </a:r>
                    </a:p>
                  </a:txBody>
                  <a:tcPr marL="57204" marR="57204" marT="0" marB="0"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marL="57204" marR="57204" marT="0" marB="0">
                    <a:noFill/>
                  </a:tcPr>
                </a:tc>
              </a:tr>
              <a:tr h="19829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latin typeface="HY강M" pitchFamily="18" charset="-127"/>
                          <a:ea typeface="HY강M" pitchFamily="18" charset="-127"/>
                        </a:rPr>
                        <a:t>10:20-10:40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latin typeface="HY강M" pitchFamily="18" charset="-127"/>
                          <a:ea typeface="HY강M" pitchFamily="18" charset="-127"/>
                        </a:rPr>
                        <a:t>Coffee break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marL="57204" marR="57204" marT="0" marB="0"/>
                </a:tc>
              </a:tr>
              <a:tr h="183970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      </a:t>
                      </a:r>
                      <a:r>
                        <a:rPr lang="en-US" altLang="ko-KR" sz="1000" b="1" kern="1200" baseline="0" dirty="0" smtClean="0">
                          <a:latin typeface="HY강M" pitchFamily="18" charset="-127"/>
                          <a:ea typeface="HY강M" pitchFamily="18" charset="-127"/>
                        </a:rPr>
                        <a:t>                                    </a:t>
                      </a:r>
                      <a:r>
                        <a:rPr lang="en-US" altLang="ko-KR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Key note lecture I                            </a:t>
                      </a:r>
                      <a:r>
                        <a:rPr lang="ko-KR" altLang="en-US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박윤기</a:t>
                      </a:r>
                      <a:r>
                        <a:rPr lang="en-US" altLang="ko-KR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,</a:t>
                      </a:r>
                      <a:r>
                        <a:rPr lang="ko-KR" altLang="en-US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김윤하</a:t>
                      </a:r>
                      <a:r>
                        <a:rPr lang="en-US" altLang="ko-KR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           </a:t>
                      </a:r>
                      <a:r>
                        <a:rPr lang="en-US" altLang="ko-KR" sz="1000" kern="1200" dirty="0" smtClean="0">
                          <a:latin typeface="HY강M" pitchFamily="18" charset="-127"/>
                          <a:ea typeface="HY강M" pitchFamily="18" charset="-127"/>
                        </a:rPr>
                        <a:t>       </a:t>
                      </a:r>
                      <a:endParaRPr lang="ko-KR" altLang="ko-KR" sz="1000" b="1" kern="1200" dirty="0" smtClean="0">
                        <a:solidFill>
                          <a:schemeClr val="tx1"/>
                        </a:solidFill>
                        <a:latin typeface="HY강M" pitchFamily="18" charset="-127"/>
                        <a:ea typeface="HY강M" pitchFamily="18" charset="-127"/>
                        <a:cs typeface="+mn-cs"/>
                      </a:endParaRP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4412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latin typeface="HY강M" pitchFamily="18" charset="-127"/>
                          <a:ea typeface="HY강M" pitchFamily="18" charset="-127"/>
                        </a:rPr>
                        <a:t>10:40-11:10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HY강M" panose="02030600000101010101" pitchFamily="18" charset="-127"/>
                          <a:ea typeface="HY강M" panose="02030600000101010101" pitchFamily="18" charset="-127"/>
                          <a:cs typeface="+mn-cs"/>
                        </a:rPr>
                        <a:t>Basic principle of Doppler USG: physics, system optimizing, safety and pitfalls 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kern="100" baseline="0" dirty="0" smtClean="0">
                          <a:latin typeface="HY강M" pitchFamily="18" charset="-127"/>
                          <a:ea typeface="HY강M" pitchFamily="18" charset="-127"/>
                        </a:rPr>
                        <a:t>          </a:t>
                      </a:r>
                      <a:r>
                        <a:rPr lang="ko-KR" altLang="en-US" sz="1000" kern="100" baseline="0" dirty="0" smtClean="0">
                          <a:latin typeface="HY강M" pitchFamily="18" charset="-127"/>
                          <a:ea typeface="HY강M" pitchFamily="18" charset="-127"/>
                        </a:rPr>
                        <a:t>정진훈</a:t>
                      </a:r>
                      <a:endParaRPr lang="en-US" altLang="ko-KR" sz="1000" kern="100" dirty="0" smtClean="0"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57204" marR="57204" marT="0" marB="0"/>
                </a:tc>
              </a:tr>
              <a:tr h="19699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latin typeface="HY강M" pitchFamily="18" charset="-127"/>
                          <a:ea typeface="HY강M" pitchFamily="18" charset="-127"/>
                        </a:rPr>
                        <a:t>11:10-11:40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HY강M" panose="02030600000101010101" pitchFamily="18" charset="-127"/>
                          <a:ea typeface="HY강M" panose="02030600000101010101" pitchFamily="18" charset="-127"/>
                          <a:cs typeface="+mn-cs"/>
                        </a:rPr>
                        <a:t>Approach of artery &amp; venous USG: strength &amp; weakness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         </a:t>
                      </a:r>
                      <a:r>
                        <a:rPr lang="en-US" altLang="ko-KR" sz="1000" kern="100" baseline="0" dirty="0" smtClean="0">
                          <a:latin typeface="HY강M" pitchFamily="18" charset="-127"/>
                          <a:ea typeface="HY강M" pitchFamily="18" charset="-127"/>
                        </a:rPr>
                        <a:t> </a:t>
                      </a:r>
                      <a:r>
                        <a:rPr lang="ko-KR" altLang="en-US" sz="1000" kern="100" baseline="0" dirty="0" smtClean="0">
                          <a:latin typeface="HY강M" pitchFamily="18" charset="-127"/>
                          <a:ea typeface="HY강M" pitchFamily="18" charset="-127"/>
                        </a:rPr>
                        <a:t>박미혜</a:t>
                      </a:r>
                      <a:endParaRPr lang="en-US" altLang="ko-KR" sz="1000" kern="100" dirty="0" smtClean="0"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57204" marR="57204" marT="0" marB="0"/>
                </a:tc>
              </a:tr>
              <a:tr h="185557">
                <a:tc gridSpan="3"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kern="1200" dirty="0" smtClean="0">
                          <a:latin typeface="HY강M" pitchFamily="18" charset="-127"/>
                          <a:ea typeface="HY강M" pitchFamily="18" charset="-127"/>
                        </a:rPr>
                        <a:t>      </a:t>
                      </a:r>
                      <a:r>
                        <a:rPr lang="ko-KR" altLang="en-US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논문게재</a:t>
                      </a:r>
                      <a:r>
                        <a:rPr lang="en-US" altLang="ko-KR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/</a:t>
                      </a:r>
                      <a:r>
                        <a:rPr lang="ko-KR" altLang="ko-KR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학술연구 지원</a:t>
                      </a:r>
                      <a:r>
                        <a:rPr lang="ko-KR" altLang="en-US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비 </a:t>
                      </a:r>
                      <a:r>
                        <a:rPr lang="ko-KR" altLang="ko-KR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보고 및 </a:t>
                      </a:r>
                      <a:r>
                        <a:rPr lang="en-US" altLang="ko-KR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2013 </a:t>
                      </a:r>
                      <a:r>
                        <a:rPr lang="ko-KR" altLang="ko-KR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학술연구비수혜자 논문발표</a:t>
                      </a:r>
                      <a:r>
                        <a:rPr lang="en-US" altLang="ko-KR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    </a:t>
                      </a:r>
                      <a:r>
                        <a:rPr lang="ko-KR" altLang="en-US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김문영</a:t>
                      </a:r>
                      <a:endParaRPr lang="en-US" altLang="ko-KR" sz="1000" b="1" kern="1200" dirty="0" smtClean="0"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21402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latin typeface="HY강M" pitchFamily="18" charset="-127"/>
                          <a:ea typeface="HY강M" pitchFamily="18" charset="-127"/>
                        </a:rPr>
                        <a:t>11:40-11:50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논문게재</a:t>
                      </a:r>
                      <a:r>
                        <a:rPr lang="en-US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/</a:t>
                      </a:r>
                      <a:r>
                        <a:rPr lang="ko-KR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학술연구</a:t>
                      </a:r>
                      <a:r>
                        <a:rPr lang="en-US" altLang="ko-KR" sz="1000" kern="100" baseline="0" dirty="0" smtClean="0">
                          <a:latin typeface="HY강M" pitchFamily="18" charset="-127"/>
                          <a:ea typeface="HY강M" pitchFamily="18" charset="-127"/>
                        </a:rPr>
                        <a:t> </a:t>
                      </a:r>
                      <a:r>
                        <a:rPr lang="ko-KR" altLang="en-US" sz="1000" kern="100" baseline="0" dirty="0" smtClean="0">
                          <a:latin typeface="HY강M" pitchFamily="18" charset="-127"/>
                          <a:ea typeface="HY강M" pitchFamily="18" charset="-127"/>
                        </a:rPr>
                        <a:t>지원비</a:t>
                      </a:r>
                      <a:r>
                        <a:rPr lang="ko-KR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 </a:t>
                      </a:r>
                      <a:r>
                        <a:rPr lang="ko-KR" sz="1000" kern="100" dirty="0">
                          <a:latin typeface="HY강M" pitchFamily="18" charset="-127"/>
                          <a:ea typeface="HY강M" pitchFamily="18" charset="-127"/>
                        </a:rPr>
                        <a:t>지원보고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          </a:t>
                      </a:r>
                      <a:r>
                        <a:rPr lang="ko-KR" altLang="en-US" sz="1000" b="0" kern="10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조금준</a:t>
                      </a:r>
                      <a:endParaRPr lang="en-US" sz="1000" b="0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</a:tr>
              <a:tr h="20960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latin typeface="HY강M" pitchFamily="18" charset="-127"/>
                          <a:ea typeface="HY강M" pitchFamily="18" charset="-127"/>
                        </a:rPr>
                        <a:t>11:50-12:00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HY강M" panose="02030600000101010101" pitchFamily="18" charset="-127"/>
                          <a:ea typeface="HY강M" panose="02030600000101010101" pitchFamily="18" charset="-127"/>
                          <a:cs typeface="+mn-cs"/>
                        </a:rPr>
                        <a:t>학술연구비지원발표</a:t>
                      </a: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HY강M" panose="02030600000101010101" pitchFamily="18" charset="-127"/>
                          <a:ea typeface="HY강M" panose="02030600000101010101" pitchFamily="18" charset="-127"/>
                          <a:cs typeface="+mn-cs"/>
                        </a:rPr>
                        <a:t> I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          </a:t>
                      </a:r>
                      <a:r>
                        <a:rPr lang="ko-KR" altLang="en-US" sz="1000" kern="100" dirty="0" err="1" smtClean="0">
                          <a:latin typeface="HY강M" pitchFamily="18" charset="-127"/>
                          <a:ea typeface="HY강M" pitchFamily="18" charset="-127"/>
                        </a:rPr>
                        <a:t>조금준</a:t>
                      </a:r>
                      <a:endParaRPr lang="en-US" altLang="ko-KR" sz="1000" kern="100" dirty="0" smtClean="0"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57204" marR="57204" marT="0" marB="0"/>
                </a:tc>
              </a:tr>
              <a:tr h="216024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latin typeface="HY강M" pitchFamily="18" charset="-127"/>
                          <a:ea typeface="HY강M" pitchFamily="18" charset="-127"/>
                        </a:rPr>
                        <a:t>12:00-12:10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HY강M" panose="02030600000101010101" pitchFamily="18" charset="-127"/>
                          <a:ea typeface="HY강M" panose="02030600000101010101" pitchFamily="18" charset="-127"/>
                          <a:cs typeface="+mn-cs"/>
                        </a:rPr>
                        <a:t>학술연구비지원발표</a:t>
                      </a: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HY강M" panose="02030600000101010101" pitchFamily="18" charset="-127"/>
                          <a:ea typeface="HY강M" panose="02030600000101010101" pitchFamily="18" charset="-127"/>
                          <a:cs typeface="+mn-cs"/>
                        </a:rPr>
                        <a:t>II</a:t>
                      </a:r>
                      <a:endParaRPr lang="ko-KR" altLang="ko-KR" sz="1000" b="1" kern="100" dirty="0" smtClean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          </a:t>
                      </a:r>
                      <a:r>
                        <a:rPr lang="ko-KR" altLang="en-US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이미영</a:t>
                      </a:r>
                      <a:endParaRPr lang="en-US" altLang="ko-KR" sz="1000" kern="100" dirty="0" smtClean="0"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57204" marR="57204" marT="0" marB="0"/>
                </a:tc>
              </a:tr>
              <a:tr h="15748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latin typeface="HY강M" pitchFamily="18" charset="-127"/>
                          <a:ea typeface="HY강M" pitchFamily="18" charset="-127"/>
                        </a:rPr>
                        <a:t>12:10-13:50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00" dirty="0" smtClean="0">
                          <a:latin typeface="HY강M" pitchFamily="18" charset="-127"/>
                          <a:ea typeface="HY강M" pitchFamily="18" charset="-127"/>
                        </a:rPr>
                        <a:t>                       luncheon </a:t>
                      </a:r>
                      <a:r>
                        <a:rPr lang="en-US" sz="1000" b="1" kern="100" dirty="0">
                          <a:latin typeface="HY강M" pitchFamily="18" charset="-127"/>
                          <a:ea typeface="HY강M" pitchFamily="18" charset="-127"/>
                        </a:rPr>
                        <a:t>symposium 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1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          최상준</a:t>
                      </a:r>
                      <a:endParaRPr lang="en-US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</a:tr>
              <a:tr h="158916"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o-KR" sz="1000" b="0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E cervix-Samsung </a:t>
                      </a:r>
                      <a:r>
                        <a:rPr lang="en-US" altLang="ko-KR" sz="1000" kern="1200" dirty="0" err="1" smtClean="0">
                          <a:solidFill>
                            <a:schemeClr val="tx1"/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Medison</a:t>
                      </a:r>
                      <a:endParaRPr lang="ko-KR" altLang="en-US" sz="10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          </a:t>
                      </a:r>
                      <a:r>
                        <a:rPr lang="ko-KR" altLang="en-US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황한성</a:t>
                      </a:r>
                      <a:endParaRPr lang="en-US" sz="1000" b="0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</a:tr>
              <a:tr h="158916"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o-KR" sz="1000" b="0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E 10- GE</a:t>
                      </a:r>
                      <a:endParaRPr lang="ko-KR" altLang="en-US" sz="10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          </a:t>
                      </a:r>
                      <a:r>
                        <a:rPr lang="ko-KR" altLang="en-US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김영남</a:t>
                      </a:r>
                      <a:endParaRPr lang="en-US" sz="1000" b="0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</a:tr>
              <a:tr h="97872"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o-KR" sz="1000" b="0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Korean E book of</a:t>
                      </a:r>
                      <a:r>
                        <a:rPr lang="en-US" altLang="ko-KR" sz="1000" kern="1200" baseline="0" dirty="0" smtClean="0">
                          <a:solidFill>
                            <a:schemeClr val="tx1"/>
                          </a:solidFill>
                          <a:effectLst/>
                          <a:latin typeface="HY강B" panose="02030600000101010101" pitchFamily="18" charset="-127"/>
                          <a:ea typeface="HY강B" panose="02030600000101010101" pitchFamily="18" charset="-127"/>
                          <a:cs typeface="+mn-cs"/>
                        </a:rPr>
                        <a:t> ISUOG</a:t>
                      </a:r>
                      <a:endParaRPr lang="ko-KR" altLang="en-US" sz="10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  </a:t>
                      </a:r>
                      <a:r>
                        <a:rPr lang="ko-KR" altLang="en-US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권자영</a:t>
                      </a:r>
                      <a:r>
                        <a:rPr lang="en-US" altLang="ko-KR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/</a:t>
                      </a:r>
                      <a:r>
                        <a:rPr lang="ko-KR" altLang="en-US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권한성</a:t>
                      </a:r>
                      <a:endParaRPr lang="en-US" sz="1000" b="0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</a:tr>
              <a:tr h="176525"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00" dirty="0" smtClean="0">
                          <a:latin typeface="HY강M" pitchFamily="18" charset="-127"/>
                          <a:ea typeface="HY강M" pitchFamily="18" charset="-127"/>
                        </a:rPr>
                        <a:t>                       Oral </a:t>
                      </a:r>
                      <a:r>
                        <a:rPr lang="en-US" sz="1000" b="1" kern="100" dirty="0">
                          <a:latin typeface="HY강M" pitchFamily="18" charset="-127"/>
                          <a:ea typeface="HY강M" pitchFamily="18" charset="-127"/>
                        </a:rPr>
                        <a:t>presentation </a:t>
                      </a:r>
                      <a:r>
                        <a:rPr lang="en-US" sz="1000" b="1" kern="100" dirty="0" smtClean="0">
                          <a:latin typeface="HY강M" pitchFamily="18" charset="-127"/>
                          <a:ea typeface="HY강M" pitchFamily="18" charset="-127"/>
                        </a:rPr>
                        <a:t>II</a:t>
                      </a: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1" kern="100" dirty="0" err="1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이귀세라</a:t>
                      </a:r>
                      <a:r>
                        <a:rPr lang="en-US" altLang="ko-KR" sz="1000" b="1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,</a:t>
                      </a:r>
                      <a:r>
                        <a:rPr lang="ko-KR" altLang="en-US" sz="1000" b="1" kern="10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김영한</a:t>
                      </a:r>
                      <a:endParaRPr lang="en-US" altLang="ko-KR" sz="1000" b="1" kern="100" dirty="0" smtClean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</a:tr>
              <a:tr h="1849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13:50-15:00</a:t>
                      </a:r>
                      <a:endParaRPr lang="ko-KR" altLang="ko-KR" sz="1000" b="1" kern="100" dirty="0" smtClean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kern="100" dirty="0" smtClean="0">
                          <a:latin typeface="HY강M" pitchFamily="18" charset="-127"/>
                          <a:ea typeface="HY강M" pitchFamily="18" charset="-127"/>
                        </a:rPr>
                        <a:t>Oral presentation II</a:t>
                      </a:r>
                    </a:p>
                  </a:txBody>
                  <a:tcPr marL="57204" marR="57204" marT="0" marB="0"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marL="57204" marR="57204" marT="0" marB="0">
                    <a:noFill/>
                  </a:tcPr>
                </a:tc>
              </a:tr>
              <a:tr h="184952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 smtClean="0">
                          <a:latin typeface="HY강M" pitchFamily="18" charset="-127"/>
                          <a:ea typeface="HY강M" pitchFamily="18" charset="-127"/>
                        </a:rPr>
                        <a:t>                                          </a:t>
                      </a:r>
                      <a:r>
                        <a:rPr lang="en-US" altLang="ko-KR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Key note lecture II                           </a:t>
                      </a:r>
                      <a:r>
                        <a:rPr lang="ko-KR" altLang="en-US" sz="1000" b="1" kern="1200" dirty="0" err="1" smtClean="0">
                          <a:latin typeface="HY강M" pitchFamily="18" charset="-127"/>
                          <a:ea typeface="HY강M" pitchFamily="18" charset="-127"/>
                        </a:rPr>
                        <a:t>박중신</a:t>
                      </a:r>
                      <a:r>
                        <a:rPr lang="en-US" altLang="ko-KR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,</a:t>
                      </a:r>
                      <a:r>
                        <a:rPr lang="ko-KR" altLang="en-US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정영주</a:t>
                      </a:r>
                      <a:r>
                        <a:rPr lang="en-US" altLang="ko-KR" sz="1000" b="1" kern="1200" dirty="0" smtClean="0">
                          <a:latin typeface="HY강M" pitchFamily="18" charset="-127"/>
                          <a:ea typeface="HY강M" pitchFamily="18" charset="-127"/>
                        </a:rPr>
                        <a:t>     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4412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latin typeface="HY강M" pitchFamily="18" charset="-127"/>
                          <a:ea typeface="HY강M" pitchFamily="18" charset="-127"/>
                        </a:rPr>
                        <a:t>15:00-15:30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HY강M" panose="02030600000101010101" pitchFamily="18" charset="-127"/>
                          <a:ea typeface="HY강M" panose="02030600000101010101" pitchFamily="18" charset="-127"/>
                          <a:cs typeface="+mn-cs"/>
                        </a:rPr>
                        <a:t>Clinical application of Doppler USG in high risk pregnancy: PIH, IUGR, </a:t>
                      </a:r>
                      <a:r>
                        <a:rPr lang="en-US" altLang="ko-KR" sz="1000" kern="1200" dirty="0" err="1" smtClean="0">
                          <a:solidFill>
                            <a:schemeClr val="tx1"/>
                          </a:solidFill>
                          <a:effectLst/>
                          <a:latin typeface="HY강M" panose="02030600000101010101" pitchFamily="18" charset="-127"/>
                          <a:ea typeface="HY강M" panose="02030600000101010101" pitchFamily="18" charset="-127"/>
                          <a:cs typeface="+mn-cs"/>
                        </a:rPr>
                        <a:t>Monochorionic</a:t>
                      </a: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HY강M" panose="02030600000101010101" pitchFamily="18" charset="-127"/>
                          <a:ea typeface="HY강M" panose="02030600000101010101" pitchFamily="18" charset="-127"/>
                          <a:cs typeface="+mn-cs"/>
                        </a:rPr>
                        <a:t> twin 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         </a:t>
                      </a:r>
                      <a:r>
                        <a:rPr lang="ko-KR" altLang="en-US" sz="1000" kern="100" dirty="0" err="1" smtClean="0">
                          <a:latin typeface="HY강M" pitchFamily="18" charset="-127"/>
                          <a:ea typeface="HY강M" pitchFamily="18" charset="-127"/>
                        </a:rPr>
                        <a:t>박인양</a:t>
                      </a:r>
                      <a:endParaRPr lang="en-US" altLang="ko-KR" sz="1000" kern="100" dirty="0" smtClean="0"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57204" marR="57204" marT="0" marB="0"/>
                </a:tc>
              </a:tr>
              <a:tr h="19087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latin typeface="HY강M" pitchFamily="18" charset="-127"/>
                          <a:ea typeface="HY강M" pitchFamily="18" charset="-127"/>
                        </a:rPr>
                        <a:t>15:30-16:00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kern="1200" dirty="0" smtClean="0">
                          <a:solidFill>
                            <a:schemeClr val="tx1"/>
                          </a:solidFill>
                          <a:effectLst/>
                          <a:latin typeface="HY강M" panose="02030600000101010101" pitchFamily="18" charset="-127"/>
                          <a:ea typeface="HY강M" panose="02030600000101010101" pitchFamily="18" charset="-127"/>
                          <a:cs typeface="+mn-cs"/>
                        </a:rPr>
                        <a:t>Role of Doppler USG in pelvic pain </a:t>
                      </a:r>
                      <a:endParaRPr lang="en-US" sz="1000" kern="100" dirty="0" smtClean="0"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         </a:t>
                      </a:r>
                      <a:r>
                        <a:rPr lang="ko-KR" altLang="en-US" sz="1000" kern="100" smtClean="0">
                          <a:latin typeface="HY강M" pitchFamily="18" charset="-127"/>
                          <a:ea typeface="HY강M" pitchFamily="18" charset="-127"/>
                        </a:rPr>
                        <a:t>이경욱</a:t>
                      </a:r>
                      <a:endParaRPr lang="en-US" altLang="ko-KR" sz="1000" kern="100" dirty="0" smtClean="0"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57204" marR="57204" marT="0" marB="0"/>
                </a:tc>
              </a:tr>
              <a:tr h="14415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latin typeface="HY강M" pitchFamily="18" charset="-127"/>
                          <a:ea typeface="HY강M" pitchFamily="18" charset="-127"/>
                        </a:rPr>
                        <a:t>16:00-16:20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latin typeface="HY강M" pitchFamily="18" charset="-127"/>
                          <a:ea typeface="HY강M" pitchFamily="18" charset="-127"/>
                        </a:rPr>
                        <a:t>Coffee break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marL="57204" marR="57204" marT="0" marB="0"/>
                </a:tc>
              </a:tr>
              <a:tr h="161881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latin typeface="HY강M" pitchFamily="18" charset="-127"/>
                          <a:ea typeface="HY강M" pitchFamily="18" charset="-127"/>
                        </a:rPr>
                        <a:t>16:20-17:00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b="1" kern="100" dirty="0" smtClean="0">
                          <a:latin typeface="HY강M" pitchFamily="18" charset="-127"/>
                          <a:ea typeface="HY강M" pitchFamily="18" charset="-127"/>
                        </a:rPr>
                        <a:t>                       Image </a:t>
                      </a:r>
                      <a:r>
                        <a:rPr lang="en-US" sz="1000" b="1" kern="100" dirty="0">
                          <a:latin typeface="HY강M" pitchFamily="18" charset="-127"/>
                          <a:ea typeface="HY강M" pitchFamily="18" charset="-127"/>
                        </a:rPr>
                        <a:t>contest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dirty="0" smtClean="0"/>
                        <a:t> </a:t>
                      </a:r>
                      <a:r>
                        <a:rPr lang="ko-KR" altLang="en-US" sz="1000" b="1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홍성연</a:t>
                      </a:r>
                      <a:r>
                        <a:rPr lang="en-US" altLang="ko-KR" sz="1000" b="1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,</a:t>
                      </a:r>
                      <a:r>
                        <a:rPr lang="ko-KR" altLang="en-US" sz="1000" b="1" dirty="0" smtClean="0">
                          <a:latin typeface="HY강B" panose="02030600000101010101" pitchFamily="18" charset="-127"/>
                          <a:ea typeface="HY강B" panose="02030600000101010101" pitchFamily="18" charset="-127"/>
                        </a:rPr>
                        <a:t>권지영</a:t>
                      </a:r>
                      <a:endParaRPr lang="ko-KR" altLang="en-US" sz="1000" b="1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</a:tr>
              <a:tr h="175897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latin typeface="HY강M" pitchFamily="18" charset="-127"/>
                          <a:ea typeface="HY강M" pitchFamily="18" charset="-127"/>
                        </a:rPr>
                        <a:t>17:00-17:10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000" kern="100" dirty="0">
                          <a:latin typeface="HY강M" pitchFamily="18" charset="-127"/>
                          <a:ea typeface="HY강M" pitchFamily="18" charset="-127"/>
                        </a:rPr>
                        <a:t>우수구연</a:t>
                      </a:r>
                      <a:r>
                        <a:rPr lang="en-US" sz="1000" kern="100" dirty="0">
                          <a:latin typeface="HY강M" pitchFamily="18" charset="-127"/>
                          <a:ea typeface="HY강M" pitchFamily="18" charset="-127"/>
                        </a:rPr>
                        <a:t>, </a:t>
                      </a:r>
                      <a:r>
                        <a:rPr lang="ko-KR" sz="1000" kern="100" dirty="0">
                          <a:latin typeface="HY강M" pitchFamily="18" charset="-127"/>
                          <a:ea typeface="HY강M" pitchFamily="18" charset="-127"/>
                        </a:rPr>
                        <a:t>포스터 및</a:t>
                      </a:r>
                      <a:r>
                        <a:rPr lang="en-US" sz="1000" kern="100" dirty="0">
                          <a:latin typeface="HY강M" pitchFamily="18" charset="-127"/>
                          <a:ea typeface="HY강M" pitchFamily="18" charset="-127"/>
                        </a:rPr>
                        <a:t> image </a:t>
                      </a:r>
                      <a:r>
                        <a:rPr lang="ko-KR" sz="1000" kern="100" dirty="0">
                          <a:latin typeface="HY강M" pitchFamily="18" charset="-127"/>
                          <a:ea typeface="HY강M" pitchFamily="18" charset="-127"/>
                        </a:rPr>
                        <a:t>시상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 marL="57204" marR="57204" marT="0" marB="0"/>
                </a:tc>
              </a:tr>
              <a:tr h="17206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17:10-18:00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000" kern="100" dirty="0">
                          <a:latin typeface="HY강M" pitchFamily="18" charset="-127"/>
                          <a:ea typeface="HY강M" pitchFamily="18" charset="-127"/>
                        </a:rPr>
                        <a:t>총회 </a:t>
                      </a:r>
                      <a:r>
                        <a:rPr lang="ko-KR" altLang="en-US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준비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1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        </a:t>
                      </a:r>
                      <a:endParaRPr lang="en-US" altLang="ko-KR" sz="1000" b="1" kern="100" dirty="0" smtClean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</a:tr>
              <a:tr h="198295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18:00-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총회 및 </a:t>
                      </a:r>
                      <a:r>
                        <a:rPr lang="ko-KR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만찬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000" dirty="0">
                        <a:latin typeface="HY강B" panose="02030600000101010101" pitchFamily="18" charset="-127"/>
                        <a:ea typeface="HY강B" panose="02030600000101010101" pitchFamily="18" charset="-127"/>
                      </a:endParaRPr>
                    </a:p>
                  </a:txBody>
                  <a:tcPr marL="57204" marR="57204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971600" y="258829"/>
            <a:ext cx="7565421" cy="67710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    </a:t>
            </a:r>
            <a:r>
              <a:rPr lang="ko-KR" alt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제 </a:t>
            </a:r>
            <a:r>
              <a:rPr lang="en-US" altLang="ko-KR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18</a:t>
            </a:r>
            <a:r>
              <a:rPr lang="ko-KR" altLang="en-US" sz="2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차 대한산부인과초음파학회 추계학술대회                                      </a:t>
            </a:r>
            <a:endParaRPr lang="en-US" altLang="ko-KR" sz="2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새굴림" pitchFamily="18" charset="-127"/>
              <a:ea typeface="새굴림" pitchFamily="18" charset="-127"/>
            </a:endParaRPr>
          </a:p>
          <a:p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     일시 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: 2015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년 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10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월 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30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일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금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)-11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월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1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일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일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)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       장소 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: </a:t>
            </a:r>
            <a:r>
              <a:rPr lang="ko-KR" altLang="en-US" sz="1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금오산호텔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  </a:t>
            </a:r>
            <a:r>
              <a:rPr lang="ko-KR" altLang="en-US" sz="1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컨벤션센터</a:t>
            </a:r>
            <a:endParaRPr lang="ko-KR" altLang="en-US" sz="1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새굴림" pitchFamily="18" charset="-127"/>
              <a:ea typeface="새굴림" pitchFamily="18" charset="-127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60032" y="1233652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     Young Doctor’s  Forum</a:t>
            </a:r>
          </a:p>
          <a:p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                 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2015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년 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10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월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30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일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금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)  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사파이어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(1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층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)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 </a:t>
            </a:r>
            <a:endParaRPr lang="en-US" altLang="ko-KR" sz="1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새굴림" pitchFamily="18" charset="-127"/>
              <a:ea typeface="새굴림" pitchFamily="18" charset="-127"/>
            </a:endParaRP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9601710"/>
              </p:ext>
            </p:extLst>
          </p:nvPr>
        </p:nvGraphicFramePr>
        <p:xfrm>
          <a:off x="4852912" y="1772816"/>
          <a:ext cx="4320480" cy="1106275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756592"/>
                <a:gridCol w="2592288"/>
                <a:gridCol w="971600"/>
              </a:tblGrid>
              <a:tr h="14401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15:30-16:20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000" kern="100" dirty="0">
                          <a:latin typeface="HY강M" pitchFamily="18" charset="-127"/>
                          <a:ea typeface="HY강M" pitchFamily="18" charset="-127"/>
                        </a:rPr>
                        <a:t>등록 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</a:tr>
              <a:tr h="20165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16:20-16:30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sz="1000" kern="100" dirty="0">
                          <a:latin typeface="HY강M" pitchFamily="18" charset="-127"/>
                          <a:ea typeface="HY강M" pitchFamily="18" charset="-127"/>
                        </a:rPr>
                        <a:t>개회사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0" kern="10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         박인양</a:t>
                      </a:r>
                      <a:endParaRPr lang="en-US" sz="1000" b="0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</a:tr>
              <a:tr h="271156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16:30-17:40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1" kern="100" dirty="0" smtClean="0">
                          <a:latin typeface="HY강M" pitchFamily="18" charset="-127"/>
                          <a:ea typeface="HY강M" pitchFamily="18" charset="-127"/>
                        </a:rPr>
                        <a:t>증례보고</a:t>
                      </a: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1" kern="100" dirty="0" smtClean="0">
                          <a:latin typeface="HY강M" pitchFamily="18" charset="-127"/>
                          <a:ea typeface="HY강M" pitchFamily="18" charset="-127"/>
                        </a:rPr>
                        <a:t>좌장 </a:t>
                      </a:r>
                      <a:r>
                        <a:rPr lang="en-US" altLang="ko-KR" sz="1000" b="1" kern="100" dirty="0" smtClean="0">
                          <a:latin typeface="HY강M" pitchFamily="18" charset="-127"/>
                          <a:ea typeface="HY강M" pitchFamily="18" charset="-127"/>
                        </a:rPr>
                        <a:t>: </a:t>
                      </a:r>
                      <a:r>
                        <a:rPr lang="ko-KR" altLang="en-US" sz="1000" b="1" kern="100" dirty="0" err="1" smtClean="0">
                          <a:latin typeface="HY강M" pitchFamily="18" charset="-127"/>
                          <a:ea typeface="HY강M" pitchFamily="18" charset="-127"/>
                        </a:rPr>
                        <a:t>박인양</a:t>
                      </a:r>
                      <a:endParaRPr lang="en-US" altLang="ko-KR" sz="1000" b="1" kern="100" baseline="0" dirty="0" smtClean="0">
                        <a:latin typeface="HY강M" pitchFamily="18" charset="-127"/>
                        <a:ea typeface="HY강M" pitchFamily="18" charset="-127"/>
                      </a:endParaRPr>
                    </a:p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b="1" kern="100" baseline="0" dirty="0" smtClean="0">
                          <a:latin typeface="HY강M" pitchFamily="18" charset="-127"/>
                          <a:ea typeface="HY강M" pitchFamily="18" charset="-127"/>
                        </a:rPr>
                        <a:t>         </a:t>
                      </a:r>
                      <a:r>
                        <a:rPr lang="ko-KR" altLang="en-US" sz="1000" b="1" kern="100" baseline="0" dirty="0" smtClean="0">
                          <a:latin typeface="HY강M" pitchFamily="18" charset="-127"/>
                          <a:ea typeface="HY강M" pitchFamily="18" charset="-127"/>
                        </a:rPr>
                        <a:t>김연희</a:t>
                      </a:r>
                      <a:endParaRPr lang="en-US" altLang="ko-KR" sz="1000" b="1" kern="100" dirty="0" smtClean="0"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57204" marR="57204" marT="0" marB="0">
                    <a:solidFill>
                      <a:srgbClr val="D9F9FF"/>
                    </a:solidFill>
                  </a:tcPr>
                </a:tc>
              </a:tr>
              <a:tr h="20357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17:40-18:20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원로교수와의 대담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박용원</a:t>
                      </a:r>
                      <a:r>
                        <a:rPr lang="en-US" altLang="ko-KR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,</a:t>
                      </a:r>
                      <a:r>
                        <a:rPr lang="ko-KR" altLang="en-US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송태복</a:t>
                      </a:r>
                      <a:endParaRPr lang="en-US" sz="1000" b="0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</a:tr>
              <a:tr h="99322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18:20-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Closing</a:t>
                      </a:r>
                      <a:r>
                        <a:rPr lang="en-US" altLang="ko-KR" sz="1000" kern="100" baseline="0" dirty="0" smtClean="0">
                          <a:latin typeface="HY강M" pitchFamily="18" charset="-127"/>
                          <a:ea typeface="HY강M" pitchFamily="18" charset="-127"/>
                        </a:rPr>
                        <a:t> </a:t>
                      </a:r>
                      <a:r>
                        <a:rPr lang="ko-KR" altLang="en-US" sz="1000" kern="100" baseline="0" dirty="0" smtClean="0">
                          <a:latin typeface="HY강M" pitchFamily="18" charset="-127"/>
                          <a:ea typeface="HY강M" pitchFamily="18" charset="-127"/>
                        </a:rPr>
                        <a:t>및 </a:t>
                      </a:r>
                      <a:r>
                        <a:rPr lang="ko-KR" altLang="en-US" sz="1000" kern="100" dirty="0" smtClean="0">
                          <a:latin typeface="HY강M" pitchFamily="18" charset="-127"/>
                          <a:ea typeface="HY강M" pitchFamily="18" charset="-127"/>
                        </a:rPr>
                        <a:t>저녁식사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1000" b="0" kern="100" dirty="0" err="1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에버그린</a:t>
                      </a:r>
                      <a:r>
                        <a:rPr lang="en-US" altLang="ko-KR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(1</a:t>
                      </a:r>
                      <a:r>
                        <a:rPr lang="ko-KR" altLang="en-US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층</a:t>
                      </a:r>
                      <a:r>
                        <a:rPr lang="en-US" altLang="ko-KR" sz="10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)</a:t>
                      </a:r>
                      <a:endParaRPr lang="ko-KR" sz="1000" b="0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1509688" y="1233652"/>
            <a:ext cx="4096072" cy="30777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2015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년 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10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월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31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일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토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)  </a:t>
            </a:r>
            <a:r>
              <a:rPr lang="ko-KR" altLang="en-US" sz="1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그랜드볼룸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 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(2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층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)          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 </a:t>
            </a:r>
            <a:endParaRPr lang="en-US" altLang="ko-KR" sz="1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새굴림" pitchFamily="18" charset="-127"/>
              <a:ea typeface="새굴림" pitchFamily="18" charset="-127"/>
            </a:endParaRPr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2102341"/>
              </p:ext>
            </p:extLst>
          </p:nvPr>
        </p:nvGraphicFramePr>
        <p:xfrm>
          <a:off x="4860031" y="3933056"/>
          <a:ext cx="4263445" cy="823722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735053"/>
                <a:gridCol w="2556792"/>
                <a:gridCol w="971600"/>
              </a:tblGrid>
              <a:tr h="11393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o-KR" sz="9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1200" dirty="0" smtClean="0">
                          <a:solidFill>
                            <a:schemeClr val="tx1"/>
                          </a:solidFill>
                          <a:effectLst/>
                          <a:latin typeface="HY강M" panose="02030600000101010101" pitchFamily="18" charset="-127"/>
                          <a:ea typeface="HY강M" panose="02030600000101010101" pitchFamily="18" charset="-127"/>
                          <a:cs typeface="+mn-cs"/>
                        </a:rPr>
                        <a:t>               Video session 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1200" dirty="0" smtClean="0">
                          <a:solidFill>
                            <a:schemeClr val="tx1"/>
                          </a:solidFill>
                          <a:effectLst/>
                          <a:latin typeface="HY강M" panose="02030600000101010101" pitchFamily="18" charset="-127"/>
                          <a:ea typeface="HY강M" panose="02030600000101010101" pitchFamily="18" charset="-127"/>
                          <a:cs typeface="+mn-cs"/>
                        </a:rPr>
                        <a:t>         Congenital Heart Disease</a:t>
                      </a:r>
                      <a:endParaRPr lang="ko-KR" sz="10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900" b="1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     사회</a:t>
                      </a:r>
                      <a:r>
                        <a:rPr lang="en-US" altLang="ko-KR" sz="900" b="1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:</a:t>
                      </a:r>
                      <a:r>
                        <a:rPr lang="ko-KR" altLang="en-US" sz="900" b="1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신재은</a:t>
                      </a:r>
                      <a:endParaRPr lang="en-US" altLang="ko-KR" sz="900" b="1" kern="100" dirty="0" smtClean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o-KR" altLang="en-US" sz="900" b="1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     좌장</a:t>
                      </a:r>
                      <a:r>
                        <a:rPr lang="en-US" altLang="ko-KR" sz="900" b="1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:</a:t>
                      </a:r>
                      <a:r>
                        <a:rPr lang="ko-KR" altLang="en-US" sz="900" b="1" kern="100" dirty="0" err="1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김사진</a:t>
                      </a:r>
                      <a:endParaRPr lang="en-US" sz="9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</a:tr>
              <a:tr h="154703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00" kern="100" dirty="0" smtClean="0">
                          <a:latin typeface="HY강M" pitchFamily="18" charset="-127"/>
                          <a:ea typeface="HY강M" pitchFamily="18" charset="-127"/>
                        </a:rPr>
                        <a:t>09:00-10:00</a:t>
                      </a:r>
                      <a:endParaRPr lang="ko-KR" sz="9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kern="1200" dirty="0" smtClean="0">
                          <a:solidFill>
                            <a:schemeClr val="tx1"/>
                          </a:solidFill>
                          <a:effectLst/>
                          <a:latin typeface="HY강M" panose="02030600000101010101" pitchFamily="18" charset="-127"/>
                          <a:ea typeface="HY강M" panose="02030600000101010101" pitchFamily="18" charset="-127"/>
                          <a:cs typeface="+mn-cs"/>
                        </a:rPr>
                        <a:t>TGA, PA IVS , </a:t>
                      </a:r>
                      <a:r>
                        <a:rPr lang="en-US" altLang="ko-KR" sz="900" b="0" kern="1200" dirty="0" err="1" smtClean="0">
                          <a:solidFill>
                            <a:schemeClr val="tx1"/>
                          </a:solidFill>
                          <a:effectLst/>
                          <a:latin typeface="HY강M" panose="02030600000101010101" pitchFamily="18" charset="-127"/>
                          <a:ea typeface="HY강M" panose="02030600000101010101" pitchFamily="18" charset="-127"/>
                          <a:cs typeface="+mn-cs"/>
                        </a:rPr>
                        <a:t>Ebstein's</a:t>
                      </a:r>
                      <a:r>
                        <a:rPr lang="en-US" altLang="ko-KR" sz="900" b="0" kern="1200" dirty="0" smtClean="0">
                          <a:solidFill>
                            <a:schemeClr val="tx1"/>
                          </a:solidFill>
                          <a:effectLst/>
                          <a:latin typeface="HY강M" panose="02030600000101010101" pitchFamily="18" charset="-127"/>
                          <a:ea typeface="HY강M" panose="02030600000101010101" pitchFamily="18" charset="-127"/>
                          <a:cs typeface="+mn-cs"/>
                        </a:rPr>
                        <a:t> anomaly</a:t>
                      </a:r>
                      <a:endParaRPr lang="ko-KR" altLang="ko-KR" sz="900" b="0" kern="1200" dirty="0" smtClean="0">
                        <a:solidFill>
                          <a:schemeClr val="tx1"/>
                        </a:solidFill>
                        <a:effectLst/>
                        <a:latin typeface="HY강M" panose="02030600000101010101" pitchFamily="18" charset="-127"/>
                        <a:ea typeface="HY강M" panose="02030600000101010101" pitchFamily="18" charset="-127"/>
                        <a:cs typeface="+mn-cs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</a:tr>
              <a:tr h="124020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00" b="0" kern="100" dirty="0" smtClean="0">
                          <a:latin typeface="HY강M" pitchFamily="18" charset="-127"/>
                          <a:ea typeface="HY강M" pitchFamily="18" charset="-127"/>
                          <a:cs typeface="Times New Roman"/>
                        </a:rPr>
                        <a:t>10:00-11:00</a:t>
                      </a:r>
                      <a:endParaRPr lang="ko-KR" sz="900" b="0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900" b="0" kern="1200" dirty="0" smtClean="0">
                          <a:solidFill>
                            <a:schemeClr val="tx1"/>
                          </a:solidFill>
                          <a:effectLst/>
                          <a:latin typeface="HY강M" panose="02030600000101010101" pitchFamily="18" charset="-127"/>
                          <a:ea typeface="HY강M" panose="02030600000101010101" pitchFamily="18" charset="-127"/>
                          <a:cs typeface="+mn-cs"/>
                        </a:rPr>
                        <a:t>AVSD, IAA</a:t>
                      </a:r>
                      <a:endParaRPr lang="ko-KR" altLang="ko-KR" sz="900" b="0" kern="1200" dirty="0" smtClean="0">
                        <a:solidFill>
                          <a:schemeClr val="tx1"/>
                        </a:solidFill>
                        <a:effectLst/>
                        <a:latin typeface="HY강M" panose="02030600000101010101" pitchFamily="18" charset="-127"/>
                        <a:ea typeface="HY강M" panose="02030600000101010101" pitchFamily="18" charset="-127"/>
                        <a:cs typeface="+mn-cs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altLang="ko-KR" sz="900" b="1" kern="100" baseline="0" dirty="0" smtClean="0"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57204" marR="57204" marT="0" marB="0"/>
                </a:tc>
              </a:tr>
              <a:tr h="106499">
                <a:tc>
                  <a:txBody>
                    <a:bodyPr/>
                    <a:lstStyle/>
                    <a:p>
                      <a:pPr algn="ctr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00" kern="100" dirty="0" smtClean="0">
                          <a:latin typeface="HY강M" pitchFamily="18" charset="-127"/>
                          <a:ea typeface="HY강M" pitchFamily="18" charset="-127"/>
                        </a:rPr>
                        <a:t>11:00-</a:t>
                      </a:r>
                      <a:endParaRPr lang="ko-KR" sz="9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altLang="ko-KR" sz="900" b="0" kern="100" dirty="0" smtClean="0">
                          <a:latin typeface="HY강M" pitchFamily="18" charset="-127"/>
                          <a:ea typeface="HY강M" pitchFamily="18" charset="-127"/>
                          <a:cs typeface="+mn-cs"/>
                        </a:rPr>
                        <a:t>Closing</a:t>
                      </a:r>
                      <a:endParaRPr lang="ko-KR" sz="900" b="1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  <a:tc>
                  <a:txBody>
                    <a:bodyPr/>
                    <a:lstStyle/>
                    <a:p>
                      <a:pPr algn="l" latinLnBrk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900" b="0" kern="100" dirty="0">
                        <a:latin typeface="HY강M" pitchFamily="18" charset="-127"/>
                        <a:ea typeface="HY강M" pitchFamily="18" charset="-127"/>
                        <a:cs typeface="Times New Roman"/>
                      </a:endParaRPr>
                    </a:p>
                  </a:txBody>
                  <a:tcPr marL="57204" marR="57204" marT="0" marB="0"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947013" y="6165304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ko-KR" alt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대한산부인과초음파학회</a:t>
            </a:r>
            <a:endParaRPr lang="en-US" altLang="ko-KR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☎ 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02)2258-2813    fax:02)6716-8106</a:t>
            </a:r>
            <a:endParaRPr lang="ko-KR" altLang="en-US" sz="1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71475" y="3356992"/>
            <a:ext cx="4896544" cy="52322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     </a:t>
            </a:r>
          </a:p>
          <a:p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        일시 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: 2015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년 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11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월</a:t>
            </a:r>
            <a:r>
              <a:rPr lang="en-US" altLang="ko-KR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1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일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(</a:t>
            </a:r>
            <a:r>
              <a:rPr lang="ko-KR" altLang="en-US" sz="14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일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) 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 사파이어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(1</a:t>
            </a:r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층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새굴림" pitchFamily="18" charset="-127"/>
                <a:ea typeface="새굴림" pitchFamily="18" charset="-127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톤다운마크001 copy.jpg"/>
          <p:cNvPicPr>
            <a:picLocks noChangeAspect="1"/>
          </p:cNvPicPr>
          <p:nvPr/>
        </p:nvPicPr>
        <p:blipFill>
          <a:blip r:embed="rId3" cstate="print">
            <a:lum bright="-2000"/>
          </a:blip>
          <a:srcRect/>
          <a:stretch>
            <a:fillRect/>
          </a:stretch>
        </p:blipFill>
        <p:spPr>
          <a:xfrm>
            <a:off x="2483768" y="1268760"/>
            <a:ext cx="3816424" cy="3816424"/>
          </a:xfrm>
          <a:prstGeom prst="ellipse">
            <a:avLst/>
          </a:prstGeom>
          <a:ln w="63500" cap="rnd">
            <a:noFill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179512" y="445760"/>
            <a:ext cx="39604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i="1" dirty="0" smtClean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헤드라인M" pitchFamily="18" charset="-127"/>
                <a:ea typeface="HY헤드라인M" pitchFamily="18" charset="-127"/>
              </a:rPr>
              <a:t>숙박안내</a:t>
            </a:r>
            <a:endParaRPr lang="ko-KR" altLang="en-US" sz="1400" b="1" i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5851" y="760928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atinLnBrk="0"/>
            <a:r>
              <a:rPr lang="ko-KR" altLang="ko-KR" sz="1200" b="1" dirty="0" err="1"/>
              <a:t>금오산</a:t>
            </a:r>
            <a:r>
              <a:rPr lang="ko-KR" altLang="ko-KR" sz="1200" b="1" dirty="0"/>
              <a:t> </a:t>
            </a:r>
            <a:r>
              <a:rPr lang="ko-KR" altLang="ko-KR" sz="1200" b="1" dirty="0" smtClean="0"/>
              <a:t>호</a:t>
            </a:r>
            <a:r>
              <a:rPr lang="ko-KR" altLang="en-US" sz="1200" b="1" dirty="0" smtClean="0"/>
              <a:t>텔 </a:t>
            </a:r>
            <a:r>
              <a:rPr lang="ko-KR" altLang="en-US" sz="1200" b="1" dirty="0" err="1" smtClean="0"/>
              <a:t>컨벤션센터</a:t>
            </a:r>
            <a:r>
              <a:rPr lang="ko-KR" altLang="en-US" sz="1200" b="1" dirty="0" smtClean="0"/>
              <a:t>  </a:t>
            </a:r>
            <a:r>
              <a:rPr lang="en-US" altLang="ko-KR" sz="1200" u="sng" dirty="0">
                <a:hlinkClick r:id="rId4"/>
              </a:rPr>
              <a:t>www.hotelgeumosan.com</a:t>
            </a:r>
            <a:endParaRPr lang="en-US" altLang="ko-KR" sz="1200" b="1" dirty="0"/>
          </a:p>
          <a:p>
            <a:pPr latinLnBrk="0"/>
            <a:r>
              <a:rPr lang="en-US" altLang="ko-KR" sz="1200" dirty="0" smtClean="0"/>
              <a:t>                                </a:t>
            </a:r>
            <a:r>
              <a:rPr lang="ko-KR" altLang="ko-KR" sz="1200" dirty="0" smtClean="0"/>
              <a:t>경상북도 </a:t>
            </a:r>
            <a:r>
              <a:rPr lang="ko-KR" altLang="ko-KR" sz="1200" dirty="0"/>
              <a:t>구미시 </a:t>
            </a:r>
            <a:r>
              <a:rPr lang="ko-KR" altLang="ko-KR" sz="1200" dirty="0" err="1"/>
              <a:t>남통동</a:t>
            </a:r>
            <a:r>
              <a:rPr lang="ko-KR" altLang="ko-KR" sz="1200" dirty="0"/>
              <a:t> 산</a:t>
            </a:r>
            <a:r>
              <a:rPr lang="en-US" altLang="ko-KR" sz="1200" dirty="0" smtClean="0"/>
              <a:t>24-9 </a:t>
            </a:r>
          </a:p>
          <a:p>
            <a:pPr latinLnBrk="0"/>
            <a:r>
              <a:rPr lang="ko-KR" altLang="en-US" sz="1200" dirty="0" smtClean="0"/>
              <a:t> ☎</a:t>
            </a:r>
            <a:r>
              <a:rPr lang="en-US" altLang="ko-KR" sz="1200" dirty="0" smtClean="0"/>
              <a:t> 054) 450-4000   FAX : 054) 450-4010</a:t>
            </a:r>
            <a:endParaRPr lang="ko-KR" altLang="ko-KR" sz="1200" dirty="0"/>
          </a:p>
          <a:p>
            <a:pPr latinLnBrk="0"/>
            <a:r>
              <a:rPr lang="en-US" altLang="ko-KR" sz="1200" dirty="0" smtClean="0"/>
              <a:t> </a:t>
            </a:r>
            <a:r>
              <a:rPr lang="ko-KR" altLang="ko-KR" sz="1200" dirty="0" smtClean="0"/>
              <a:t>객실요금</a:t>
            </a:r>
            <a:r>
              <a:rPr lang="en-US" altLang="ko-KR" sz="1200" dirty="0"/>
              <a:t>: </a:t>
            </a:r>
            <a:r>
              <a:rPr lang="ko-KR" altLang="ko-KR" sz="1200" dirty="0" err="1"/>
              <a:t>슈페리어</a:t>
            </a:r>
            <a:r>
              <a:rPr lang="en-US" altLang="ko-KR" sz="1200" dirty="0"/>
              <a:t> (</a:t>
            </a:r>
            <a:r>
              <a:rPr lang="ko-KR" altLang="ko-KR" sz="1200" dirty="0"/>
              <a:t>더블</a:t>
            </a:r>
            <a:r>
              <a:rPr lang="en-US" altLang="ko-KR" sz="1200" dirty="0"/>
              <a:t>, </a:t>
            </a:r>
            <a:r>
              <a:rPr lang="ko-KR" altLang="ko-KR" sz="1200" dirty="0"/>
              <a:t>트윈</a:t>
            </a:r>
            <a:r>
              <a:rPr lang="en-US" altLang="ko-KR" sz="1200" dirty="0"/>
              <a:t>) : 120,000/1</a:t>
            </a:r>
            <a:r>
              <a:rPr lang="ko-KR" altLang="ko-KR" sz="1200" dirty="0"/>
              <a:t>박</a:t>
            </a:r>
            <a:r>
              <a:rPr lang="en-US" altLang="ko-KR" sz="1200" dirty="0"/>
              <a:t> </a:t>
            </a:r>
            <a:endParaRPr lang="en-US" altLang="ko-KR" sz="1200" dirty="0" smtClean="0"/>
          </a:p>
          <a:p>
            <a:pPr latinLnBrk="0"/>
            <a:r>
              <a:rPr lang="en-US" altLang="ko-KR" sz="1200" dirty="0"/>
              <a:t> </a:t>
            </a:r>
            <a:r>
              <a:rPr lang="en-US" altLang="ko-KR" sz="1200" dirty="0" smtClean="0"/>
              <a:t>              * </a:t>
            </a:r>
            <a:r>
              <a:rPr lang="ko-KR" altLang="ko-KR" sz="1200" dirty="0" smtClean="0"/>
              <a:t>세금</a:t>
            </a:r>
            <a:r>
              <a:rPr lang="en-US" altLang="ko-KR" sz="1200" dirty="0"/>
              <a:t>, </a:t>
            </a:r>
            <a:r>
              <a:rPr lang="ko-KR" altLang="ko-KR" sz="1200" dirty="0"/>
              <a:t>봉사료 및</a:t>
            </a:r>
            <a:r>
              <a:rPr lang="en-US" altLang="ko-KR" sz="1200" dirty="0"/>
              <a:t> 2</a:t>
            </a:r>
            <a:r>
              <a:rPr lang="ko-KR" altLang="ko-KR" sz="1200" dirty="0"/>
              <a:t>인 조식 </a:t>
            </a:r>
            <a:r>
              <a:rPr lang="ko-KR" altLang="ko-KR" sz="1200" dirty="0" smtClean="0"/>
              <a:t>포함</a:t>
            </a:r>
            <a:endParaRPr lang="en-US" altLang="ko-KR" sz="1200" dirty="0" smtClean="0"/>
          </a:p>
          <a:p>
            <a:pPr latinLnBrk="0"/>
            <a:r>
              <a:rPr lang="en-US" altLang="ko-KR" sz="1200" dirty="0"/>
              <a:t> </a:t>
            </a:r>
            <a:r>
              <a:rPr lang="en-US" altLang="ko-KR" sz="1200" dirty="0" smtClean="0"/>
              <a:t>              </a:t>
            </a:r>
            <a:r>
              <a:rPr lang="en-US" altLang="ko-KR" sz="1200" b="1" u="sng" dirty="0" smtClean="0"/>
              <a:t>* 10/10((</a:t>
            </a:r>
            <a:r>
              <a:rPr lang="ko-KR" altLang="en-US" sz="1200" b="1" u="sng" dirty="0" smtClean="0"/>
              <a:t>토</a:t>
            </a:r>
            <a:r>
              <a:rPr lang="en-US" altLang="ko-KR" sz="1200" b="1" u="sng" dirty="0" smtClean="0"/>
              <a:t>) </a:t>
            </a:r>
            <a:r>
              <a:rPr lang="ko-KR" altLang="en-US" sz="1200" b="1" u="sng" dirty="0" smtClean="0"/>
              <a:t>예약 마감</a:t>
            </a:r>
            <a:endParaRPr lang="ko-KR" altLang="ko-KR" sz="1200" b="1" u="sng" dirty="0"/>
          </a:p>
        </p:txBody>
      </p:sp>
      <p:sp>
        <p:nvSpPr>
          <p:cNvPr id="2" name="TextBox 1"/>
          <p:cNvSpPr txBox="1"/>
          <p:nvPr/>
        </p:nvSpPr>
        <p:spPr>
          <a:xfrm>
            <a:off x="166274" y="6090592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ko-KR" altLang="en-US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대한산부인과초음파학회</a:t>
            </a:r>
            <a:endParaRPr lang="en-US" altLang="ko-KR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ko-KR" altLang="en-US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☎ </a:t>
            </a:r>
            <a:r>
              <a:rPr lang="en-US" altLang="ko-KR" sz="1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02)2258-2813    fax:02)6716-8106</a:t>
            </a:r>
          </a:p>
        </p:txBody>
      </p:sp>
      <p:pic>
        <p:nvPicPr>
          <p:cNvPr id="8" name="그림 7" descr="메디슨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716016" y="0"/>
            <a:ext cx="4427984" cy="68580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10815" y="1965589"/>
            <a:ext cx="39604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i="1" dirty="0" smtClean="0">
                <a:ln w="1905"/>
                <a:solidFill>
                  <a:schemeClr val="tx2">
                    <a:lumMod val="60000"/>
                    <a:lumOff val="4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HY헤드라인M" pitchFamily="18" charset="-127"/>
                <a:ea typeface="HY헤드라인M" pitchFamily="18" charset="-127"/>
              </a:rPr>
              <a:t>등록안내</a:t>
            </a:r>
            <a:endParaRPr lang="ko-KR" altLang="en-US" sz="1400" b="1" i="1" dirty="0">
              <a:ln w="1905"/>
              <a:solidFill>
                <a:schemeClr val="tx2">
                  <a:lumMod val="60000"/>
                  <a:lumOff val="4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2412384"/>
              </p:ext>
            </p:extLst>
          </p:nvPr>
        </p:nvGraphicFramePr>
        <p:xfrm>
          <a:off x="179512" y="2326762"/>
          <a:ext cx="4320480" cy="1462278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972616"/>
                <a:gridCol w="755576"/>
                <a:gridCol w="864096"/>
                <a:gridCol w="864096"/>
                <a:gridCol w="864096"/>
              </a:tblGrid>
              <a:tr h="262021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 smtClean="0">
                          <a:latin typeface="HY강M" pitchFamily="18" charset="-127"/>
                          <a:ea typeface="HY강M" pitchFamily="18" charset="-127"/>
                        </a:rPr>
                        <a:t>사전등록비</a:t>
                      </a:r>
                      <a:endParaRPr lang="en-US" altLang="ko-KR" sz="900" kern="0" spc="0" dirty="0" smtClean="0">
                        <a:latin typeface="HY강M" pitchFamily="18" charset="-127"/>
                        <a:ea typeface="HY강M" pitchFamily="18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smtClean="0">
                          <a:latin typeface="HY강M" pitchFamily="18" charset="-127"/>
                          <a:ea typeface="HY강M" pitchFamily="18" charset="-127"/>
                        </a:rPr>
                        <a:t>중식포함</a:t>
                      </a:r>
                      <a:endParaRPr lang="ko-KR" altLang="en-US" sz="80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 smtClean="0">
                          <a:latin typeface="HY강M" pitchFamily="18" charset="-127"/>
                          <a:ea typeface="HY강M" pitchFamily="18" charset="-127"/>
                        </a:rPr>
                        <a:t>사전등록비</a:t>
                      </a:r>
                      <a:endParaRPr lang="en-US" altLang="ko-KR" sz="900" kern="0" spc="0" dirty="0" smtClean="0">
                        <a:latin typeface="HY강M" pitchFamily="18" charset="-127"/>
                        <a:ea typeface="HY강M" pitchFamily="18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smtClean="0">
                          <a:latin typeface="HY강M" pitchFamily="18" charset="-127"/>
                          <a:ea typeface="HY강M" pitchFamily="18" charset="-127"/>
                        </a:rPr>
                        <a:t>중식</a:t>
                      </a:r>
                      <a:r>
                        <a:rPr lang="en-US" altLang="ko-KR" sz="800" kern="0" spc="0" dirty="0" smtClean="0">
                          <a:latin typeface="HY강M" pitchFamily="18" charset="-127"/>
                          <a:ea typeface="HY강M" pitchFamily="18" charset="-127"/>
                        </a:rPr>
                        <a:t>+</a:t>
                      </a:r>
                      <a:r>
                        <a:rPr lang="ko-KR" altLang="en-US" sz="80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만찬</a:t>
                      </a:r>
                      <a:endParaRPr lang="ko-KR" altLang="en-US" sz="80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 smtClean="0">
                          <a:latin typeface="HY강M" pitchFamily="18" charset="-127"/>
                          <a:ea typeface="HY강M" pitchFamily="18" charset="-127"/>
                        </a:rPr>
                        <a:t>현장등록비</a:t>
                      </a:r>
                      <a:endParaRPr lang="en-US" altLang="ko-KR" sz="900" kern="0" spc="0" dirty="0" smtClean="0">
                        <a:latin typeface="HY강M" pitchFamily="18" charset="-127"/>
                        <a:ea typeface="HY강M" pitchFamily="18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smtClean="0">
                          <a:latin typeface="HY강M" pitchFamily="18" charset="-127"/>
                          <a:ea typeface="HY강M" pitchFamily="18" charset="-127"/>
                        </a:rPr>
                        <a:t>중식포함</a:t>
                      </a:r>
                      <a:endParaRPr lang="ko-KR" altLang="en-US" sz="80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900" kern="0" spc="0" dirty="0" smtClean="0">
                          <a:latin typeface="HY강M" pitchFamily="18" charset="-127"/>
                          <a:ea typeface="HY강M" pitchFamily="18" charset="-127"/>
                        </a:rPr>
                        <a:t>현장등록비</a:t>
                      </a:r>
                      <a:endParaRPr lang="en-US" altLang="ko-KR" sz="900" kern="0" spc="0" dirty="0" smtClean="0">
                        <a:latin typeface="HY강M" pitchFamily="18" charset="-127"/>
                        <a:ea typeface="HY강M" pitchFamily="18" charset="-127"/>
                      </a:endParaRPr>
                    </a:p>
                    <a:p>
                      <a:pPr marL="0" marR="0" indent="0" algn="ctr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800" kern="0" spc="0" dirty="0" smtClean="0">
                          <a:latin typeface="HY강M" pitchFamily="18" charset="-127"/>
                          <a:ea typeface="HY강M" pitchFamily="18" charset="-127"/>
                        </a:rPr>
                        <a:t>중식</a:t>
                      </a:r>
                      <a:r>
                        <a:rPr lang="en-US" altLang="ko-KR" sz="800" kern="0" spc="0" dirty="0" smtClean="0">
                          <a:latin typeface="HY강M" pitchFamily="18" charset="-127"/>
                          <a:ea typeface="HY강M" pitchFamily="18" charset="-127"/>
                        </a:rPr>
                        <a:t>+</a:t>
                      </a:r>
                      <a:r>
                        <a:rPr lang="ko-KR" altLang="en-US" sz="80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만찬</a:t>
                      </a:r>
                      <a:endParaRPr lang="ko-KR" altLang="en-US" sz="80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  <a:tr h="159272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회원전문의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10</a:t>
                      </a: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만원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12</a:t>
                      </a: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만원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12</a:t>
                      </a: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만원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14</a:t>
                      </a: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만원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  <a:tr h="196860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비회원의사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12</a:t>
                      </a: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만원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14</a:t>
                      </a: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만원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14</a:t>
                      </a: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만원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16</a:t>
                      </a: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만원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  <a:tr h="90432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 err="1" smtClean="0">
                          <a:latin typeface="HY강M" pitchFamily="18" charset="-127"/>
                          <a:ea typeface="HY강M" pitchFamily="18" charset="-127"/>
                        </a:rPr>
                        <a:t>비회원비의사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5</a:t>
                      </a: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만원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6</a:t>
                      </a: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만원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7</a:t>
                      </a: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만원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9</a:t>
                      </a: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만원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  <a:tr h="147830"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 smtClean="0">
                          <a:latin typeface="HY강M" pitchFamily="18" charset="-127"/>
                          <a:ea typeface="HY강M" pitchFamily="18" charset="-127"/>
                        </a:rPr>
                        <a:t>전공의</a:t>
                      </a:r>
                      <a:r>
                        <a:rPr lang="en-US" altLang="ko-KR" sz="1000" kern="0" spc="0" dirty="0" smtClean="0">
                          <a:latin typeface="HY강M" pitchFamily="18" charset="-127"/>
                          <a:ea typeface="HY강M" pitchFamily="18" charset="-127"/>
                        </a:rPr>
                        <a:t>/</a:t>
                      </a:r>
                      <a:r>
                        <a:rPr lang="ko-KR" altLang="en-US" sz="1000" kern="0" spc="0" dirty="0" smtClean="0">
                          <a:latin typeface="HY강M" pitchFamily="18" charset="-127"/>
                          <a:ea typeface="HY강M" pitchFamily="18" charset="-127"/>
                        </a:rPr>
                        <a:t>간호사</a:t>
                      </a:r>
                      <a:endParaRPr lang="ko-KR" altLang="en-US" sz="100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5</a:t>
                      </a: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만원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6</a:t>
                      </a: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만원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7</a:t>
                      </a: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만원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  <a:tc>
                  <a:txBody>
                    <a:bodyPr/>
                    <a:lstStyle/>
                    <a:p>
                      <a:pPr marL="0" marR="0" indent="0" algn="ctr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9</a:t>
                      </a:r>
                      <a:r>
                        <a:rPr lang="ko-KR" altLang="en-US" sz="1050" kern="0" spc="0" dirty="0" smtClean="0">
                          <a:latin typeface="HY강M" pitchFamily="18" charset="-127"/>
                          <a:ea typeface="HY강M" pitchFamily="18" charset="-127"/>
                        </a:rPr>
                        <a:t>만원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latin typeface="HY강M" pitchFamily="18" charset="-127"/>
                        <a:ea typeface="HY강M" pitchFamily="18" charset="-127"/>
                      </a:endParaRPr>
                    </a:p>
                  </a:txBody>
                  <a:tcPr marL="64770" marR="64770" marT="17907" marB="17907" anchor="ctr"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53120" y="3789040"/>
            <a:ext cx="446449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/>
              <a:t>사전등록마감일</a:t>
            </a:r>
            <a:r>
              <a:rPr lang="ko-KR" altLang="en-US" sz="1200" dirty="0" smtClean="0"/>
              <a:t> </a:t>
            </a:r>
            <a:r>
              <a:rPr lang="en-US" altLang="ko-KR" sz="1200" dirty="0" smtClean="0"/>
              <a:t>: 2015</a:t>
            </a:r>
            <a:r>
              <a:rPr lang="ko-KR" altLang="en-US" sz="1200" dirty="0" smtClean="0"/>
              <a:t>년 </a:t>
            </a:r>
            <a:r>
              <a:rPr lang="en-US" altLang="ko-KR" sz="1200" dirty="0" smtClean="0"/>
              <a:t>10</a:t>
            </a:r>
            <a:r>
              <a:rPr lang="ko-KR" altLang="en-US" sz="1200" dirty="0" smtClean="0"/>
              <a:t>월 </a:t>
            </a:r>
            <a:r>
              <a:rPr lang="en-US" altLang="ko-KR" sz="1200" dirty="0"/>
              <a:t>2</a:t>
            </a:r>
            <a:r>
              <a:rPr lang="en-US" altLang="ko-KR" sz="1200" dirty="0" smtClean="0"/>
              <a:t>7</a:t>
            </a:r>
            <a:r>
              <a:rPr lang="ko-KR" altLang="en-US" sz="1200" dirty="0" smtClean="0"/>
              <a:t>일</a:t>
            </a:r>
            <a:r>
              <a:rPr lang="en-US" altLang="ko-KR" sz="1200" dirty="0" smtClean="0"/>
              <a:t>(</a:t>
            </a:r>
            <a:r>
              <a:rPr lang="ko-KR" altLang="en-US" sz="1200" dirty="0"/>
              <a:t>화</a:t>
            </a:r>
            <a:r>
              <a:rPr lang="en-US" altLang="ko-KR" sz="1200" dirty="0" smtClean="0"/>
              <a:t>)</a:t>
            </a:r>
          </a:p>
          <a:p>
            <a:r>
              <a:rPr lang="ko-KR" altLang="en-US" sz="1200" b="1" dirty="0" smtClean="0"/>
              <a:t>입금계좌번호 </a:t>
            </a:r>
            <a:r>
              <a:rPr lang="en-US" altLang="ko-KR" sz="1200" dirty="0" smtClean="0"/>
              <a:t>:</a:t>
            </a:r>
            <a:r>
              <a:rPr lang="ko-KR" altLang="en-US" sz="1200" dirty="0" smtClean="0"/>
              <a:t>우리은행</a:t>
            </a:r>
            <a:r>
              <a:rPr lang="en-US" altLang="ko-KR" sz="1200" dirty="0" smtClean="0"/>
              <a:t> 1005-902-542107</a:t>
            </a:r>
          </a:p>
          <a:p>
            <a:r>
              <a:rPr lang="en-US" altLang="ko-KR" sz="1200" dirty="0" smtClean="0"/>
              <a:t>                   (</a:t>
            </a:r>
            <a:r>
              <a:rPr lang="ko-KR" altLang="en-US" sz="1200" dirty="0" smtClean="0"/>
              <a:t>예금주 </a:t>
            </a:r>
            <a:r>
              <a:rPr lang="en-US" altLang="ko-KR" sz="1200" dirty="0" smtClean="0"/>
              <a:t>: </a:t>
            </a:r>
            <a:r>
              <a:rPr lang="ko-KR" altLang="en-US" sz="1200" dirty="0" smtClean="0"/>
              <a:t>대한산부인과초음파학회</a:t>
            </a:r>
            <a:r>
              <a:rPr lang="en-US" altLang="ko-KR" sz="1200" dirty="0" smtClean="0"/>
              <a:t>)</a:t>
            </a:r>
          </a:p>
          <a:p>
            <a:endParaRPr lang="en-US" altLang="ko-KR" sz="1200" dirty="0"/>
          </a:p>
          <a:p>
            <a:r>
              <a:rPr lang="en-US" altLang="ko-KR" sz="1100" dirty="0" smtClean="0"/>
              <a:t>* </a:t>
            </a:r>
            <a:r>
              <a:rPr lang="ko-KR" altLang="en-US" sz="1100" dirty="0" smtClean="0"/>
              <a:t>개정된 회칙에 따라 모든 회원은 등록비 납부의 의무가 있습니다</a:t>
            </a:r>
            <a:r>
              <a:rPr lang="en-US" altLang="ko-KR" sz="1100" dirty="0" smtClean="0"/>
              <a:t>. </a:t>
            </a:r>
            <a:r>
              <a:rPr lang="ko-KR" altLang="en-US" sz="1100" dirty="0" smtClean="0"/>
              <a:t>단</a:t>
            </a:r>
            <a:r>
              <a:rPr lang="en-US" altLang="ko-KR" sz="1100" dirty="0"/>
              <a:t> </a:t>
            </a:r>
            <a:r>
              <a:rPr lang="ko-KR" altLang="en-US" sz="1100" dirty="0" smtClean="0"/>
              <a:t>대한산부인과초음파학회 명예회원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명예회장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비회원좌장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비회원 초청 연자 및 </a:t>
            </a:r>
            <a:r>
              <a:rPr lang="en-US" altLang="ko-KR" sz="1100" dirty="0" smtClean="0"/>
              <a:t>66</a:t>
            </a:r>
            <a:r>
              <a:rPr lang="ko-KR" altLang="en-US" sz="1100" dirty="0" smtClean="0"/>
              <a:t>세 이상의 대한산부인과초음파학회 회원은 납부의 의무가 없습니다</a:t>
            </a:r>
            <a:r>
              <a:rPr lang="en-US" altLang="ko-KR" sz="1100" dirty="0" smtClean="0"/>
              <a:t>. (</a:t>
            </a:r>
            <a:r>
              <a:rPr lang="ko-KR" altLang="en-US" sz="1100" dirty="0" smtClean="0"/>
              <a:t>사전등록 필수</a:t>
            </a:r>
            <a:r>
              <a:rPr lang="en-US" altLang="ko-KR" sz="11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8640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톤다운마크001 cop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2237</TotalTime>
  <Words>498</Words>
  <Application>Microsoft Office PowerPoint</Application>
  <PresentationFormat>화면 슬라이드 쇼(4:3)</PresentationFormat>
  <Paragraphs>140</Paragraphs>
  <Slides>2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톤다운마크001 copy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122</cp:revision>
  <cp:lastPrinted>2015-09-10T04:57:34Z</cp:lastPrinted>
  <dcterms:created xsi:type="dcterms:W3CDTF">2014-04-25T01:49:42Z</dcterms:created>
  <dcterms:modified xsi:type="dcterms:W3CDTF">2015-10-22T07:40:08Z</dcterms:modified>
</cp:coreProperties>
</file>